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9" r:id="rId3"/>
    <p:sldId id="291" r:id="rId4"/>
    <p:sldId id="293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58"/>
    <a:srgbClr val="3229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3" autoAdjust="0"/>
  </p:normalViewPr>
  <p:slideViewPr>
    <p:cSldViewPr>
      <p:cViewPr varScale="1">
        <p:scale>
          <a:sx n="96" d="100"/>
          <a:sy n="96" d="100"/>
        </p:scale>
        <p:origin x="1592" y="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DBC8D-66B3-4CC9-AE65-D213BB303FF9}" type="datetimeFigureOut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6BA10-1D11-4A60-9FCF-4A23E6117C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E0088-A034-462C-B23A-9DBBB329FECC}" type="datetimeFigureOut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5570E-98D3-4BAD-A31D-0BE1DCCD61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1A1D5-DE47-4DF2-B87A-402DCE2D5B15}" type="datetimeFigureOut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DDF2C-D7C3-467B-8E0C-729D93AAA1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5B3FB-4959-4152-B850-E0AC5E2C6D72}" type="datetimeFigureOut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867F2-C1A6-4D48-A431-8141CEF159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2E3E2-6D5F-4A06-996C-ABFBB8BC6807}" type="datetimeFigureOut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78C99-BF63-4AC2-AFD8-DFE9810C3A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D8377-6EF8-42E1-8B8A-BE63BC1B0DFC}" type="datetimeFigureOut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15F6D-2403-4C1A-BF24-60015DD0D1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477B1-28C6-4306-AD99-E396AB8F7B71}" type="datetimeFigureOut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49222-E803-4F52-AE71-9B22AEA73B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68515-4701-4C76-8F19-351811EFC9DD}" type="datetimeFigureOut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D4F39-035F-4191-B0BF-95500886B3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EE1D7-10DF-4744-A21F-BE80BA8B691C}" type="datetimeFigureOut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4C703-9565-4AAE-BBA8-F3FC520B26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723FC-48FF-43CB-B10C-1AD53456C221}" type="datetimeFigureOut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C5918-78DA-4E16-8E36-E705E35A38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0DE0B-C403-4755-B3F4-F51D9BC6DDEA}" type="datetimeFigureOut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B4C6A-0B8D-4F6A-A3BB-CAB5145E72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18CFFA-076F-4D78-9033-86D053208991}" type="datetimeFigureOut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48EB8A-A686-40F1-B630-9A35BD956E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scholar.google.ru/" TargetMode="External"/><Relationship Id="rId13" Type="http://schemas.openxmlformats.org/officeDocument/2006/relationships/hyperlink" Target="https://indexcopernicus.com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elsevier.com/" TargetMode="External"/><Relationship Id="rId12" Type="http://schemas.openxmlformats.org/officeDocument/2006/relationships/hyperlink" Target="https://www.sciencedirect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arivate.com/cis/solutions/web-of-science/" TargetMode="External"/><Relationship Id="rId11" Type="http://schemas.openxmlformats.org/officeDocument/2006/relationships/hyperlink" Target="https://www.jstor.org/" TargetMode="External"/><Relationship Id="rId5" Type="http://schemas.openxmlformats.org/officeDocument/2006/relationships/hyperlink" Target="https://cyberleninka.ru/" TargetMode="External"/><Relationship Id="rId15" Type="http://schemas.openxmlformats.org/officeDocument/2006/relationships/hyperlink" Target="https://www.base-search.net/" TargetMode="External"/><Relationship Id="rId10" Type="http://schemas.openxmlformats.org/officeDocument/2006/relationships/hyperlink" Target="https://pubmed.ncbi.nlm.nih.gov/" TargetMode="External"/><Relationship Id="rId4" Type="http://schemas.openxmlformats.org/officeDocument/2006/relationships/hyperlink" Target="https://elibrary.ru/" TargetMode="External"/><Relationship Id="rId9" Type="http://schemas.openxmlformats.org/officeDocument/2006/relationships/hyperlink" Target="https://www.nlm.nih.gov/medline" TargetMode="External"/><Relationship Id="rId14" Type="http://schemas.openxmlformats.org/officeDocument/2006/relationships/hyperlink" Target="https://citeseerx.ist.psu.ed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Содержимое 5" descr="Фон для презентаци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3314" name="TextBox 6"/>
          <p:cNvSpPr txBox="1">
            <a:spLocks noChangeArrowheads="1"/>
          </p:cNvSpPr>
          <p:nvPr/>
        </p:nvSpPr>
        <p:spPr bwMode="auto">
          <a:xfrm>
            <a:off x="683568" y="836712"/>
            <a:ext cx="8025373" cy="369331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3800" dirty="0">
              <a:solidFill>
                <a:srgbClr val="32297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«Организация поиска научной литературы»</a:t>
            </a:r>
          </a:p>
          <a:p>
            <a:pPr algn="ctr"/>
            <a:endParaRPr lang="ru-RU" sz="2800" b="1" dirty="0">
              <a:solidFill>
                <a:srgbClr val="0CA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solidFill>
                <a:srgbClr val="0CA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Докладчик  - Мифтахутдинов Алевтин Викторович 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доктор биологических наук, профессор 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заведующий кафедрой морфологии, физиологии и фармакологии</a:t>
            </a: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 l="45258" t="21353" r="31722" b="49168"/>
          <a:stretch>
            <a:fillRect/>
          </a:stretch>
        </p:blipFill>
        <p:spPr bwMode="auto">
          <a:xfrm>
            <a:off x="7572396" y="0"/>
            <a:ext cx="1367622" cy="98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Содержимое 5" descr="Фон для презентаци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3314" name="TextBox 6"/>
          <p:cNvSpPr txBox="1">
            <a:spLocks noChangeArrowheads="1"/>
          </p:cNvSpPr>
          <p:nvPr/>
        </p:nvSpPr>
        <p:spPr bwMode="auto">
          <a:xfrm>
            <a:off x="857224" y="500042"/>
            <a:ext cx="7818464" cy="276998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3800" dirty="0">
              <a:solidFill>
                <a:srgbClr val="32297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0CA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0CA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0CA4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/>
          <a:srcRect l="45258" t="21353" r="31722" b="49168"/>
          <a:stretch>
            <a:fillRect/>
          </a:stretch>
        </p:blipFill>
        <p:spPr bwMode="auto">
          <a:xfrm>
            <a:off x="7500958" y="0"/>
            <a:ext cx="1367622" cy="98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25BE7EA3-EB5D-4620-BBF8-0AD602D557A7}"/>
              </a:ext>
            </a:extLst>
          </p:cNvPr>
          <p:cNvSpPr txBox="1">
            <a:spLocks/>
          </p:cNvSpPr>
          <p:nvPr/>
        </p:nvSpPr>
        <p:spPr bwMode="auto">
          <a:xfrm>
            <a:off x="1010846" y="836712"/>
            <a:ext cx="822960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altLang="ru-RU" sz="2400" dirty="0"/>
              <a:t>Поисковые системы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altLang="ru-RU" sz="2400" dirty="0"/>
              <a:t>Электронные каталоги библиотек в интернете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altLang="ru-RU" sz="2400" dirty="0"/>
              <a:t>Электронные библиотеки: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ru-RU" sz="2200" dirty="0"/>
              <a:t>eLIBRARY.RU </a:t>
            </a:r>
            <a:r>
              <a:rPr lang="en-US" altLang="ru-RU" sz="2200" dirty="0">
                <a:hlinkClick r:id="rId4"/>
              </a:rPr>
              <a:t>https://elibrary.ru</a:t>
            </a:r>
            <a:r>
              <a:rPr lang="ru-RU" altLang="ru-RU" sz="22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dirty="0" err="1"/>
              <a:t>КиберЛенинка</a:t>
            </a:r>
            <a:r>
              <a:rPr lang="ru-RU" altLang="ru-RU" sz="2200" dirty="0"/>
              <a:t> </a:t>
            </a:r>
            <a:r>
              <a:rPr lang="en-US" altLang="ru-RU" sz="2200" dirty="0">
                <a:hlinkClick r:id="rId5"/>
              </a:rPr>
              <a:t>https://cyberleninka.ru</a:t>
            </a:r>
            <a:r>
              <a:rPr lang="ru-RU" altLang="ru-RU" sz="22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ru-RU" sz="2200" dirty="0"/>
              <a:t>Web of Science</a:t>
            </a:r>
            <a:r>
              <a:rPr lang="ru-RU" altLang="ru-RU" sz="2200" dirty="0"/>
              <a:t> </a:t>
            </a:r>
            <a:r>
              <a:rPr lang="en-US" altLang="ru-RU" sz="2200" dirty="0">
                <a:hlinkClick r:id="rId6"/>
              </a:rPr>
              <a:t>https://clarivate.com</a:t>
            </a:r>
            <a:endParaRPr lang="ru-RU" altLang="ru-RU" sz="2200" dirty="0"/>
          </a:p>
          <a:p>
            <a:pPr eaLnBrk="1" hangingPunct="1">
              <a:lnSpc>
                <a:spcPct val="80000"/>
              </a:lnSpc>
            </a:pPr>
            <a:r>
              <a:rPr lang="en-US" altLang="ru-RU" sz="2200" dirty="0"/>
              <a:t>Scopus</a:t>
            </a:r>
            <a:r>
              <a:rPr lang="ru-RU" altLang="ru-RU" sz="2200" dirty="0"/>
              <a:t> </a:t>
            </a:r>
            <a:r>
              <a:rPr lang="en-US" altLang="ru-RU" sz="2200" dirty="0">
                <a:hlinkClick r:id="rId7"/>
              </a:rPr>
              <a:t>https://elsevier.com</a:t>
            </a:r>
            <a:r>
              <a:rPr lang="ru-RU" altLang="ru-RU" sz="2200" dirty="0"/>
              <a:t> </a:t>
            </a:r>
            <a:endParaRPr lang="en-US" altLang="ru-RU" sz="2200" dirty="0"/>
          </a:p>
          <a:p>
            <a:pPr eaLnBrk="1" hangingPunct="1">
              <a:lnSpc>
                <a:spcPct val="80000"/>
              </a:lnSpc>
            </a:pPr>
            <a:r>
              <a:rPr lang="ru-RU" altLang="ru-RU" sz="2200" dirty="0"/>
              <a:t>Академия </a:t>
            </a:r>
            <a:r>
              <a:rPr lang="en-US" altLang="ru-RU" sz="2200" dirty="0"/>
              <a:t>Google</a:t>
            </a:r>
            <a:r>
              <a:rPr lang="ru-RU" altLang="ru-RU" sz="2200" dirty="0"/>
              <a:t> </a:t>
            </a:r>
            <a:r>
              <a:rPr lang="en-US" altLang="ru-RU" sz="2200" dirty="0">
                <a:hlinkClick r:id="rId8"/>
              </a:rPr>
              <a:t>https://scholar.google.ru</a:t>
            </a:r>
            <a:r>
              <a:rPr lang="ru-RU" altLang="ru-RU" sz="2200" dirty="0"/>
              <a:t> </a:t>
            </a:r>
            <a:endParaRPr lang="en-US" altLang="ru-RU" sz="2200" dirty="0"/>
          </a:p>
          <a:p>
            <a:pPr eaLnBrk="1" hangingPunct="1">
              <a:lnSpc>
                <a:spcPct val="80000"/>
              </a:lnSpc>
            </a:pPr>
            <a:r>
              <a:rPr lang="en-US" altLang="ru-RU" sz="2200" dirty="0" err="1"/>
              <a:t>MedLine</a:t>
            </a:r>
            <a:r>
              <a:rPr lang="ru-RU" altLang="ru-RU" sz="2200" dirty="0"/>
              <a:t> </a:t>
            </a:r>
            <a:r>
              <a:rPr lang="en-US" altLang="ru-RU" sz="2200" dirty="0">
                <a:hlinkClick r:id="rId9"/>
              </a:rPr>
              <a:t>https://www.nlm.nih.gov/medline</a:t>
            </a:r>
            <a:r>
              <a:rPr lang="ru-RU" altLang="ru-RU" sz="22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ru-RU" sz="2200" dirty="0"/>
              <a:t>PubMed </a:t>
            </a:r>
            <a:r>
              <a:rPr lang="en-US" altLang="ru-RU" sz="2200" dirty="0">
                <a:hlinkClick r:id="rId10"/>
              </a:rPr>
              <a:t>https://pubmed.ncbi.nlm.nih.gov</a:t>
            </a:r>
            <a:r>
              <a:rPr lang="ru-RU" altLang="ru-RU" sz="2200" dirty="0"/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ru-RU" sz="2200" dirty="0"/>
              <a:t>JSTOR </a:t>
            </a:r>
            <a:r>
              <a:rPr lang="en-US" altLang="ru-RU" sz="2200" dirty="0">
                <a:hlinkClick r:id="rId11"/>
              </a:rPr>
              <a:t>https://www.jstor.org</a:t>
            </a:r>
            <a:r>
              <a:rPr lang="ru-RU" altLang="ru-RU" sz="22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ru-RU" sz="2200" dirty="0"/>
              <a:t>Science Direct</a:t>
            </a:r>
            <a:r>
              <a:rPr lang="ru-RU" altLang="ru-RU" sz="2200" dirty="0"/>
              <a:t> </a:t>
            </a:r>
            <a:r>
              <a:rPr lang="en-US" altLang="ru-RU" sz="2200" dirty="0">
                <a:hlinkClick r:id="rId12"/>
              </a:rPr>
              <a:t>https://www.sciencedirect.com</a:t>
            </a:r>
            <a:r>
              <a:rPr lang="ru-RU" altLang="ru-RU" sz="2200" dirty="0"/>
              <a:t> </a:t>
            </a:r>
            <a:endParaRPr lang="en-US" altLang="ru-RU" sz="2200" dirty="0"/>
          </a:p>
          <a:p>
            <a:pPr eaLnBrk="1" hangingPunct="1">
              <a:lnSpc>
                <a:spcPct val="80000"/>
              </a:lnSpc>
            </a:pPr>
            <a:r>
              <a:rPr lang="en-US" altLang="ru-RU" sz="2200" dirty="0"/>
              <a:t>Index Copernicus</a:t>
            </a:r>
            <a:r>
              <a:rPr lang="ru-RU" altLang="ru-RU" sz="2200" dirty="0"/>
              <a:t> </a:t>
            </a:r>
            <a:r>
              <a:rPr lang="en-US" altLang="ru-RU" sz="2200" dirty="0">
                <a:hlinkClick r:id="rId13"/>
              </a:rPr>
              <a:t>https://indexcopernicus.com</a:t>
            </a:r>
            <a:r>
              <a:rPr lang="ru-RU" altLang="ru-RU" sz="2200" dirty="0"/>
              <a:t> </a:t>
            </a:r>
            <a:endParaRPr lang="en-US" altLang="ru-RU" sz="2200" dirty="0"/>
          </a:p>
          <a:p>
            <a:pPr eaLnBrk="1" hangingPunct="1">
              <a:lnSpc>
                <a:spcPct val="80000"/>
              </a:lnSpc>
            </a:pPr>
            <a:r>
              <a:rPr lang="en-US" altLang="ru-RU" sz="2200" dirty="0" err="1"/>
              <a:t>CiteSeerX</a:t>
            </a:r>
            <a:r>
              <a:rPr lang="ru-RU" altLang="ru-RU" sz="2200" dirty="0"/>
              <a:t> </a:t>
            </a:r>
            <a:r>
              <a:rPr lang="en-US" altLang="ru-RU" sz="2200" dirty="0">
                <a:hlinkClick r:id="rId14"/>
              </a:rPr>
              <a:t>https://citeseerx.ist.psu.edu</a:t>
            </a:r>
            <a:r>
              <a:rPr lang="ru-RU" altLang="ru-RU" sz="2200" dirty="0"/>
              <a:t> </a:t>
            </a:r>
            <a:endParaRPr lang="en-US" altLang="ru-RU" sz="2200" dirty="0"/>
          </a:p>
          <a:p>
            <a:pPr eaLnBrk="1" hangingPunct="1">
              <a:lnSpc>
                <a:spcPct val="80000"/>
              </a:lnSpc>
            </a:pPr>
            <a:r>
              <a:rPr lang="en-US" altLang="ru-RU" sz="2200" dirty="0"/>
              <a:t>BASE - </a:t>
            </a:r>
            <a:r>
              <a:rPr lang="en-US" altLang="ru-RU" sz="2200" dirty="0">
                <a:hlinkClick r:id="rId15"/>
              </a:rPr>
              <a:t>https://www.base-search.net</a:t>
            </a:r>
            <a:r>
              <a:rPr lang="en-US" altLang="ru-RU" sz="2200" dirty="0"/>
              <a:t> </a:t>
            </a:r>
            <a:endParaRPr lang="ru-RU" altLang="ru-RU" sz="2200" dirty="0"/>
          </a:p>
          <a:p>
            <a:pPr eaLnBrk="1" hangingPunct="1">
              <a:lnSpc>
                <a:spcPct val="80000"/>
              </a:lnSpc>
            </a:pPr>
            <a:endParaRPr lang="ru-RU" alt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Содержимое 5" descr="Фон для презентаци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3314" name="TextBox 6"/>
          <p:cNvSpPr txBox="1">
            <a:spLocks noChangeArrowheads="1"/>
          </p:cNvSpPr>
          <p:nvPr/>
        </p:nvSpPr>
        <p:spPr bwMode="auto">
          <a:xfrm>
            <a:off x="857224" y="500042"/>
            <a:ext cx="7818464" cy="276998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3800" dirty="0">
              <a:solidFill>
                <a:srgbClr val="32297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0CA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0CA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0CA4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/>
          <a:srcRect l="45258" t="21353" r="31722" b="49168"/>
          <a:stretch>
            <a:fillRect/>
          </a:stretch>
        </p:blipFill>
        <p:spPr bwMode="auto">
          <a:xfrm>
            <a:off x="7500958" y="0"/>
            <a:ext cx="1367622" cy="98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25BE7EA3-EB5D-4620-BBF8-0AD602D557A7}"/>
              </a:ext>
            </a:extLst>
          </p:cNvPr>
          <p:cNvSpPr txBox="1">
            <a:spLocks/>
          </p:cNvSpPr>
          <p:nvPr/>
        </p:nvSpPr>
        <p:spPr bwMode="auto">
          <a:xfrm>
            <a:off x="1596545" y="908843"/>
            <a:ext cx="6588224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altLang="ru-RU" dirty="0"/>
              <a:t>ВАК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altLang="ru-RU" dirty="0"/>
              <a:t>ЦНСХБ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altLang="ru-RU" dirty="0"/>
              <a:t>Патентный поиск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altLang="ru-RU" dirty="0"/>
              <a:t>Сайты учебных заведений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altLang="ru-RU" dirty="0"/>
              <a:t>Диссертации и авторефераты диссертаций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altLang="ru-RU" dirty="0"/>
              <a:t>Поиск книг в интернете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altLang="ru-RU" dirty="0"/>
              <a:t>Зарубежные ресурсы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altLang="ru-RU" dirty="0"/>
              <a:t>Сайты журналов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altLang="ru-RU" dirty="0"/>
              <a:t>Электронные журналы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altLang="ru-RU" dirty="0"/>
              <a:t>Форумы, научные обсуждения</a:t>
            </a:r>
          </a:p>
        </p:txBody>
      </p:sp>
    </p:spTree>
    <p:extLst>
      <p:ext uri="{BB962C8B-B14F-4D97-AF65-F5344CB8AC3E}">
        <p14:creationId xmlns:p14="http://schemas.microsoft.com/office/powerpoint/2010/main" val="1181484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0804ED-E391-431F-96C2-A03D0F628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rgbClr val="00B050"/>
                </a:solidFill>
              </a:rPr>
              <a:t>Лекция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Поиск информации</a:t>
            </a:r>
          </a:p>
        </p:txBody>
      </p:sp>
      <p:pic>
        <p:nvPicPr>
          <p:cNvPr id="4" name="Picture 5" descr="http://qrcoder.ru/code/?https%3A%2F%2Fyoutu.be%2FyHWliXnvA_o&amp;10&amp;0">
            <a:extLst>
              <a:ext uri="{FF2B5EF4-FFF2-40B4-BE49-F238E27FC236}">
                <a16:creationId xmlns:a16="http://schemas.microsoft.com/office/drawing/2014/main" id="{64EE2316-820A-40DE-85F3-8F4DFFABE5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2101056"/>
            <a:ext cx="352425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91629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1076</TotalTime>
  <Words>166</Words>
  <Application>Microsoft Office PowerPoint</Application>
  <PresentationFormat>Экран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Лекция Поиск информации</vt:lpstr>
    </vt:vector>
  </TitlesOfParts>
  <Company>AgroUn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UVC</dc:creator>
  <cp:lastModifiedBy>nirugavm</cp:lastModifiedBy>
  <cp:revision>131</cp:revision>
  <dcterms:created xsi:type="dcterms:W3CDTF">2016-11-29T03:03:12Z</dcterms:created>
  <dcterms:modified xsi:type="dcterms:W3CDTF">2023-02-09T08:08:04Z</dcterms:modified>
</cp:coreProperties>
</file>